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  <p:sldMasterId id="2147483716" r:id="rId5"/>
    <p:sldMasterId id="2147483730" r:id="rId6"/>
  </p:sldMasterIdLst>
  <p:notesMasterIdLst>
    <p:notesMasterId r:id="rId44"/>
  </p:notesMasterIdLst>
  <p:handoutMasterIdLst>
    <p:handoutMasterId r:id="rId45"/>
  </p:handoutMasterIdLst>
  <p:sldIdLst>
    <p:sldId id="256" r:id="rId7"/>
    <p:sldId id="283" r:id="rId8"/>
    <p:sldId id="667" r:id="rId9"/>
    <p:sldId id="680" r:id="rId10"/>
    <p:sldId id="679" r:id="rId11"/>
    <p:sldId id="476" r:id="rId12"/>
    <p:sldId id="329" r:id="rId13"/>
    <p:sldId id="674" r:id="rId14"/>
    <p:sldId id="668" r:id="rId15"/>
    <p:sldId id="543" r:id="rId16"/>
    <p:sldId id="544" r:id="rId17"/>
    <p:sldId id="669" r:id="rId18"/>
    <p:sldId id="670" r:id="rId19"/>
    <p:sldId id="311" r:id="rId20"/>
    <p:sldId id="672" r:id="rId21"/>
    <p:sldId id="675" r:id="rId22"/>
    <p:sldId id="318" r:id="rId23"/>
    <p:sldId id="320" r:id="rId24"/>
    <p:sldId id="676" r:id="rId25"/>
    <p:sldId id="681" r:id="rId26"/>
    <p:sldId id="342" r:id="rId27"/>
    <p:sldId id="671" r:id="rId28"/>
    <p:sldId id="489" r:id="rId29"/>
    <p:sldId id="490" r:id="rId30"/>
    <p:sldId id="343" r:id="rId31"/>
    <p:sldId id="498" r:id="rId32"/>
    <p:sldId id="499" r:id="rId33"/>
    <p:sldId id="344" r:id="rId34"/>
    <p:sldId id="677" r:id="rId35"/>
    <p:sldId id="682" r:id="rId36"/>
    <p:sldId id="347" r:id="rId37"/>
    <p:sldId id="348" r:id="rId38"/>
    <p:sldId id="349" r:id="rId39"/>
    <p:sldId id="350" r:id="rId40"/>
    <p:sldId id="351" r:id="rId41"/>
    <p:sldId id="352" r:id="rId42"/>
    <p:sldId id="550" r:id="rId43"/>
  </p:sldIdLst>
  <p:sldSz cx="9144000" cy="6858000" type="screen4x3"/>
  <p:notesSz cx="7104063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5" userDrawn="1">
          <p15:clr>
            <a:srgbClr val="A4A3A4"/>
          </p15:clr>
        </p15:guide>
        <p15:guide id="2" pos="223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>
      <p:cViewPr varScale="1">
        <p:scale>
          <a:sx n="114" d="100"/>
          <a:sy n="114" d="100"/>
        </p:scale>
        <p:origin x="220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20880"/>
    </p:cViewPr>
  </p:sorterViewPr>
  <p:notesViewPr>
    <p:cSldViewPr>
      <p:cViewPr varScale="1">
        <p:scale>
          <a:sx n="59" d="100"/>
          <a:sy n="59" d="100"/>
        </p:scale>
        <p:origin x="-1740" y="-78"/>
      </p:cViewPr>
      <p:guideLst>
        <p:guide orient="horz" pos="3225"/>
        <p:guide pos="22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3078981" cy="5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78" tIns="47440" rIns="94878" bIns="4744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426" y="0"/>
            <a:ext cx="3078981" cy="5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78" tIns="47440" rIns="94878" bIns="4744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7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720919"/>
            <a:ext cx="3078981" cy="5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78" tIns="47440" rIns="94878" bIns="4744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7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426" y="9720919"/>
            <a:ext cx="3078981" cy="5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78" tIns="47440" rIns="94878" bIns="4744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BA4FD93-80AC-4815-88C3-20152565524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962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3078981" cy="5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78" tIns="47440" rIns="94878" bIns="4744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426" y="0"/>
            <a:ext cx="3078981" cy="5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78" tIns="47440" rIns="94878" bIns="4744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407" y="4862098"/>
            <a:ext cx="5683250" cy="460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78" tIns="47440" rIns="94878" bIns="47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720919"/>
            <a:ext cx="3078981" cy="5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78" tIns="47440" rIns="94878" bIns="4744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426" y="9720919"/>
            <a:ext cx="3078981" cy="5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78" tIns="47440" rIns="94878" bIns="4744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9351AE0-CED6-4C5A-8EDA-5E3DB6B04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092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8AECA2-5BB2-4315-82E8-283148F9455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649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72C511-0C12-46B4-AF48-85DAA32112B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75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61BEC6-3626-4C56-AD93-01239457EDB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85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5FD03B-8400-4C58-A090-024D8462AEE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45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14CFED-142B-44CB-B0E2-156A2FDDAAC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78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465760-0CAC-4E4A-B8FD-5B9D2C71E45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62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E2DED1-D168-4122-96C2-97BBF066C3F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38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A42ACA-D0B4-4CF3-BC41-CA14F3906C2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35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657255-8E81-41A8-B263-29BCD5032C1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43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C9CDD0-775F-426A-9F21-A56FED5B59F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17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885893-0A3A-4C51-9A69-41BE9666EB7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8066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AB3BB6-9613-432F-8A8B-741CD4EB3F3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492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263591-E11F-4D22-9237-5B4724CA009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302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1CA17D-773D-45CD-BAD5-4692A8C5E3C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52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6BB3A2-A618-4280-9F47-C950A910CB2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8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468D2D-9567-4B2B-8EEF-9E3741E7EA0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25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D3E5D-A2F8-4FFB-9A15-5D8A8391816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12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29B557-3712-4B25-A4A8-5E903155F97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12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C569B-C930-4468-AD31-EC5F8303DE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BC939-1575-470A-AC64-3ACEC58C71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60243-3FDC-417D-97BC-7FFD980F3D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82BC3-4E9A-4497-8B3B-E61E242F29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914400 h 1000"/>
              <a:gd name="T2" fmla="*/ 0 w 1000"/>
              <a:gd name="T3" fmla="*/ 0 h 1000"/>
              <a:gd name="T4" fmla="*/ 79248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GB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GB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4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3E19BA-2A4D-456F-A7CF-14C0C98A6CD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104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F98DF-B3DA-4910-A160-F94D32E766F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649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A831F-EE0F-4001-98B1-9AB88A22BFBE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794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B8DDB-7DA8-4E74-9BC5-FF9854A74D63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325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F5103-2851-4FA2-9271-328CC1FAA7C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22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3E468-7657-48AF-8969-616EA01C82D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95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62DB-2934-4F37-992D-D51EF6FE931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7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67B9D-72F6-47E3-993B-B91F2A812F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FB03B-AC6E-4A2C-A64A-06E3D02F96D3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671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41051-DDAF-4397-BD28-E665DEE6BBC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9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87677-513D-4F3E-B24F-A320863A473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2344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F1891-D15C-4213-9DDF-E839B17C487B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00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505D8-9648-4BB7-A7E9-725A61BA46DE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1568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B7334-07C2-47C8-A3ED-D9D9820BE630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69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914400 h 1000"/>
              <a:gd name="T2" fmla="*/ 0 w 1000"/>
              <a:gd name="T3" fmla="*/ 0 h 1000"/>
              <a:gd name="T4" fmla="*/ 79248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GB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GB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4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3E19BA-2A4D-456F-A7CF-14C0C98A6CD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909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F98DF-B3DA-4910-A160-F94D32E766F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286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A831F-EE0F-4001-98B1-9AB88A22BFBE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922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B8DDB-7DA8-4E74-9BC5-FF9854A74D63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52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6F526-2C19-4E6F-A5A8-ABC21E5AAC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F5103-2851-4FA2-9271-328CC1FAA7C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3084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3E468-7657-48AF-8969-616EA01C82D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563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62DB-2934-4F37-992D-D51EF6FE931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921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FB03B-AC6E-4A2C-A64A-06E3D02F96D3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0520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41051-DDAF-4397-BD28-E665DEE6BBC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80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87677-513D-4F3E-B24F-A320863A473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5595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F1891-D15C-4213-9DDF-E839B17C487B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583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505D8-9648-4BB7-A7E9-725A61BA46DE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063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B7334-07C2-47C8-A3ED-D9D9820BE630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66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05D27-EE03-4960-9460-89EB2CEC25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21923-0004-4351-BF5B-C4BDE3E371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F8584-18A7-4013-B2CE-0B31E46571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04B59-0EE7-4E16-A13C-E6EADD79AD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0CEE5-9171-48C3-A34C-A6929B4E98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B63FE-BBB5-441A-94EC-45FFC311E2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>
              <a:defRPr/>
            </a:pPr>
            <a:fld id="{BA1EF32A-2E14-4629-A102-56D1515524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103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43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+mj-lt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43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latin typeface="+mj-lt"/>
              </a:defRPr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443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+mj-lt"/>
              </a:defRPr>
            </a:lvl1pPr>
          </a:lstStyle>
          <a:p>
            <a:pPr>
              <a:defRPr/>
            </a:pPr>
            <a:fld id="{B79F7B05-EFCF-44B1-BEDA-82F33DB2C2D6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609600 h 1000"/>
              <a:gd name="T2" fmla="*/ 0 w 1000"/>
              <a:gd name="T3" fmla="*/ 0 h 1000"/>
              <a:gd name="T4" fmla="*/ 82296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GB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GB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76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43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+mj-lt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43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latin typeface="+mj-lt"/>
              </a:defRPr>
            </a:lvl1pPr>
          </a:lstStyle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(c) ABC Food Safety Ltd</a:t>
            </a:r>
          </a:p>
        </p:txBody>
      </p:sp>
      <p:sp>
        <p:nvSpPr>
          <p:cNvPr id="443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+mj-lt"/>
              </a:defRPr>
            </a:lvl1pPr>
          </a:lstStyle>
          <a:p>
            <a:pPr>
              <a:defRPr/>
            </a:pPr>
            <a:fld id="{B79F7B05-EFCF-44B1-BEDA-82F33DB2C2D6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609600 h 1000"/>
              <a:gd name="T2" fmla="*/ 0 w 1000"/>
              <a:gd name="T3" fmla="*/ 0 h 1000"/>
              <a:gd name="T4" fmla="*/ 82296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GB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GB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66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jp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5.png"/><Relationship Id="rId2" Type="http://schemas.microsoft.com/office/2007/relationships/media" Target="../media/media1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6.m4a"/><Relationship Id="rId7" Type="http://schemas.openxmlformats.org/officeDocument/2006/relationships/image" Target="../media/image14.jpg"/><Relationship Id="rId2" Type="http://schemas.microsoft.com/office/2007/relationships/media" Target="../media/media16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9.m4a"/><Relationship Id="rId7" Type="http://schemas.openxmlformats.org/officeDocument/2006/relationships/image" Target="../media/image16.wmf"/><Relationship Id="rId2" Type="http://schemas.microsoft.com/office/2007/relationships/media" Target="../media/media19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7.jpe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3.m4a"/><Relationship Id="rId7" Type="http://schemas.openxmlformats.org/officeDocument/2006/relationships/image" Target="../media/image3.png"/><Relationship Id="rId2" Type="http://schemas.microsoft.com/office/2007/relationships/media" Target="../media/media23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1.m4a"/><Relationship Id="rId7" Type="http://schemas.openxmlformats.org/officeDocument/2006/relationships/image" Target="../media/image3.png"/><Relationship Id="rId2" Type="http://schemas.microsoft.com/office/2007/relationships/media" Target="../media/media31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7" Type="http://schemas.openxmlformats.org/officeDocument/2006/relationships/image" Target="../media/image5.png"/><Relationship Id="rId2" Type="http://schemas.microsoft.com/office/2007/relationships/media" Target="../media/media33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audio" Target="../media/media34.m4a"/><Relationship Id="rId7" Type="http://schemas.openxmlformats.org/officeDocument/2006/relationships/image" Target="../media/image3.png"/><Relationship Id="rId2" Type="http://schemas.microsoft.com/office/2007/relationships/media" Target="../media/media34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jpe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dirty="0"/>
              <a:t>Introduction to HACCP systems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4818979"/>
            <a:ext cx="1780186" cy="890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28" y="5155420"/>
            <a:ext cx="2231329" cy="4742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History of HACCP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HACCP was first developed in the 1960’s to assure safe food for astronauts involved in the United States space programme.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5215432"/>
            <a:ext cx="1780186" cy="890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532474"/>
            <a:ext cx="2231329" cy="47552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3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6"/>
    </mc:Choice>
    <mc:Fallback xmlns="">
      <p:transition spd="slow" advTm="10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History of HACCP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2544"/>
            <a:ext cx="8229600" cy="4530725"/>
          </a:xfrm>
        </p:spPr>
        <p:txBody>
          <a:bodyPr/>
          <a:lstStyle/>
          <a:p>
            <a:r>
              <a:rPr lang="en-GB" dirty="0"/>
              <a:t>Since the 1960’s, HACCP has received international recognition.</a:t>
            </a:r>
          </a:p>
          <a:p>
            <a:pPr lvl="0" eaLnBrk="1" hangingPunct="1">
              <a:buClr>
                <a:srgbClr val="CC9900"/>
              </a:buClr>
            </a:pPr>
            <a:r>
              <a:rPr lang="en-GB" dirty="0">
                <a:solidFill>
                  <a:srgbClr val="000000"/>
                </a:solidFill>
              </a:rPr>
              <a:t>Codex </a:t>
            </a:r>
            <a:r>
              <a:rPr lang="en-GB" dirty="0" err="1">
                <a:solidFill>
                  <a:srgbClr val="000000"/>
                </a:solidFill>
              </a:rPr>
              <a:t>Alimentarius</a:t>
            </a:r>
            <a:r>
              <a:rPr lang="en-GB" dirty="0">
                <a:solidFill>
                  <a:srgbClr val="000000"/>
                </a:solidFill>
              </a:rPr>
              <a:t> Commission</a:t>
            </a:r>
          </a:p>
          <a:p>
            <a:pPr lvl="1" eaLnBrk="1" hangingPunct="1">
              <a:buClr>
                <a:srgbClr val="3B812F"/>
              </a:buClr>
            </a:pPr>
            <a:r>
              <a:rPr lang="en-GB" dirty="0">
                <a:solidFill>
                  <a:srgbClr val="000000"/>
                </a:solidFill>
              </a:rPr>
              <a:t>HACCP System and Guidelines for its Application</a:t>
            </a:r>
          </a:p>
          <a:p>
            <a:pPr lvl="2" eaLnBrk="1" hangingPunct="1">
              <a:buClr>
                <a:srgbClr val="CC9900"/>
              </a:buClr>
            </a:pPr>
            <a:r>
              <a:rPr lang="en-GB" dirty="0">
                <a:solidFill>
                  <a:srgbClr val="000000"/>
                </a:solidFill>
              </a:rPr>
              <a:t>CAC/RCP-1 (1969), Rev 4 (2003)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5013176"/>
            <a:ext cx="1780186" cy="890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32" y="5473464"/>
            <a:ext cx="2231329" cy="47552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4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23"/>
    </mc:Choice>
    <mc:Fallback xmlns="">
      <p:transition spd="slow" advTm="29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HACCP and the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There is a legal requirement for food businesses to implement: </a:t>
            </a:r>
          </a:p>
          <a:p>
            <a:pPr lvl="1"/>
            <a:r>
              <a:rPr lang="en-GB" dirty="0"/>
              <a:t>“Systems Based on HACCP Principles”</a:t>
            </a:r>
          </a:p>
          <a:p>
            <a:pPr lvl="2"/>
            <a:r>
              <a:rPr lang="en-GB" sz="1400" dirty="0"/>
              <a:t>Article 5(1) Regulation (EC) 852/2004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5373216"/>
            <a:ext cx="2231329" cy="475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5085184"/>
            <a:ext cx="1780186" cy="890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33" y="3212976"/>
            <a:ext cx="1563811" cy="234295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09"/>
    </mc:Choice>
    <mc:Fallback xmlns="">
      <p:transition spd="slow" advTm="51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HACCP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 definitions: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Hazard:</a:t>
            </a:r>
            <a:r>
              <a:rPr lang="en-GB" dirty="0"/>
              <a:t> Potential to cause harm.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Risk:</a:t>
            </a:r>
            <a:r>
              <a:rPr lang="en-GB" dirty="0"/>
              <a:t> Probability of a hazard actually happening.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Control measure: </a:t>
            </a:r>
            <a:r>
              <a:rPr lang="en-GB" dirty="0"/>
              <a:t>something that will prevent or eliminate a hazard or reduce it to an acceptable level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Critical control point:</a:t>
            </a:r>
            <a:r>
              <a:rPr lang="en-GB" dirty="0"/>
              <a:t> a step where the control measure is essential for food safety.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632069"/>
            <a:ext cx="2231329" cy="475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240" y="5085184"/>
            <a:ext cx="1780186" cy="89009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27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52"/>
    </mc:Choice>
    <mc:Fallback xmlns="">
      <p:transition spd="slow" advTm="58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Introduction to HACCP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3932" y="1268760"/>
            <a:ext cx="8839200" cy="4679950"/>
          </a:xfrm>
        </p:spPr>
        <p:txBody>
          <a:bodyPr/>
          <a:lstStyle/>
          <a:p>
            <a:pPr eaLnBrk="1" hangingPunct="1"/>
            <a:r>
              <a:rPr lang="en-GB" dirty="0"/>
              <a:t>There are seven steps or “principles of HACCP” </a:t>
            </a:r>
            <a:endParaRPr lang="en-US" dirty="0"/>
          </a:p>
          <a:p>
            <a:pPr marL="858837" lvl="1" indent="-514350" eaLnBrk="1" hangingPunct="1">
              <a:buFont typeface="+mj-lt"/>
              <a:buAutoNum type="arabicPeriod"/>
            </a:pPr>
            <a:r>
              <a:rPr lang="en-US" dirty="0"/>
              <a:t>Conduct a </a:t>
            </a:r>
            <a:r>
              <a:rPr lang="en-US" dirty="0">
                <a:solidFill>
                  <a:srgbClr val="FF0000"/>
                </a:solidFill>
              </a:rPr>
              <a:t>Hazard Analysis</a:t>
            </a:r>
          </a:p>
          <a:p>
            <a:pPr marL="858837" lvl="1" indent="-514350" eaLnBrk="1" hangingPunct="1">
              <a:buFont typeface="+mj-lt"/>
              <a:buAutoNum type="arabicPeriod"/>
            </a:pPr>
            <a:r>
              <a:rPr lang="en-US" dirty="0"/>
              <a:t>Determine the </a:t>
            </a:r>
            <a:r>
              <a:rPr lang="en-US" dirty="0">
                <a:solidFill>
                  <a:srgbClr val="FF0000"/>
                </a:solidFill>
              </a:rPr>
              <a:t>Critical Control Points</a:t>
            </a:r>
          </a:p>
          <a:p>
            <a:pPr marL="858837" lvl="1" indent="-514350" eaLnBrk="1" hangingPunct="1">
              <a:buFont typeface="+mj-lt"/>
              <a:buAutoNum type="arabicPeriod"/>
            </a:pPr>
            <a:r>
              <a:rPr lang="en-US" dirty="0"/>
              <a:t>Establish </a:t>
            </a:r>
            <a:r>
              <a:rPr lang="en-US" dirty="0">
                <a:solidFill>
                  <a:srgbClr val="FF0000"/>
                </a:solidFill>
              </a:rPr>
              <a:t>Critical Limits</a:t>
            </a:r>
          </a:p>
          <a:p>
            <a:pPr marL="858837" lvl="1" indent="-514350" eaLnBrk="1" hangingPunct="1">
              <a:buFont typeface="+mj-lt"/>
              <a:buAutoNum type="arabicPeriod"/>
            </a:pPr>
            <a:r>
              <a:rPr lang="en-US" dirty="0"/>
              <a:t>Establish </a:t>
            </a:r>
            <a:r>
              <a:rPr lang="en-US" dirty="0">
                <a:solidFill>
                  <a:srgbClr val="FF0000"/>
                </a:solidFill>
              </a:rPr>
              <a:t>monitoring procedures</a:t>
            </a:r>
          </a:p>
          <a:p>
            <a:pPr marL="858837" lvl="1" indent="-514350" eaLnBrk="1" hangingPunct="1">
              <a:buFont typeface="+mj-lt"/>
              <a:buAutoNum type="arabicPeriod"/>
            </a:pPr>
            <a:r>
              <a:rPr lang="en-US" dirty="0"/>
              <a:t>Establish </a:t>
            </a:r>
            <a:r>
              <a:rPr lang="en-US" dirty="0">
                <a:solidFill>
                  <a:srgbClr val="FF0000"/>
                </a:solidFill>
              </a:rPr>
              <a:t>corrective actions</a:t>
            </a:r>
          </a:p>
          <a:p>
            <a:pPr marL="858837" lvl="1" indent="-514350" eaLnBrk="1" hangingPunct="1">
              <a:buFont typeface="+mj-lt"/>
              <a:buAutoNum type="arabicPeriod"/>
            </a:pPr>
            <a:r>
              <a:rPr lang="en-US" dirty="0"/>
              <a:t>Establish </a:t>
            </a:r>
            <a:r>
              <a:rPr lang="en-US" dirty="0">
                <a:solidFill>
                  <a:srgbClr val="FF0000"/>
                </a:solidFill>
              </a:rPr>
              <a:t>verification</a:t>
            </a:r>
            <a:r>
              <a:rPr lang="en-US" dirty="0"/>
              <a:t> procedures</a:t>
            </a:r>
          </a:p>
          <a:p>
            <a:pPr marL="858837" lvl="1" indent="-514350" eaLnBrk="1" hangingPunct="1">
              <a:buFont typeface="+mj-lt"/>
              <a:buAutoNum type="arabicPeriod"/>
            </a:pPr>
            <a:r>
              <a:rPr lang="en-US" dirty="0"/>
              <a:t>Establish </a:t>
            </a:r>
            <a:r>
              <a:rPr lang="en-US" dirty="0">
                <a:solidFill>
                  <a:srgbClr val="FF0000"/>
                </a:solidFill>
              </a:rPr>
              <a:t>record keeping and documentation</a:t>
            </a:r>
          </a:p>
          <a:p>
            <a:pPr eaLnBrk="1" hangingPunct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9799" y="5229200"/>
            <a:ext cx="1780186" cy="890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32" y="5543232"/>
            <a:ext cx="2231329" cy="47552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223"/>
    </mc:Choice>
    <mc:Fallback xmlns="">
      <p:transition spd="slow" advTm="148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1412776"/>
            <a:ext cx="7690048" cy="1752600"/>
          </a:xfrm>
        </p:spPr>
        <p:txBody>
          <a:bodyPr/>
          <a:lstStyle/>
          <a:p>
            <a:pPr eaLnBrk="1" hangingPunct="1"/>
            <a:r>
              <a:rPr lang="en-GB" sz="4800" dirty="0"/>
              <a:t>Section 2: Preparing a HACCP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8" y="4739385"/>
            <a:ext cx="1780186" cy="8900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08920"/>
            <a:ext cx="4464496" cy="304010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4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6"/>
    </mc:Choice>
    <mc:Fallback xmlns="">
      <p:transition spd="slow" advTm="8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Section 2: Preparing a HACCP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Here we are going to discuss:</a:t>
            </a:r>
          </a:p>
          <a:p>
            <a:pPr lvl="1"/>
            <a:r>
              <a:rPr lang="en-GB" dirty="0"/>
              <a:t>Pre-requisites to HACCP</a:t>
            </a:r>
          </a:p>
          <a:p>
            <a:pPr lvl="1"/>
            <a:r>
              <a:rPr lang="en-GB" dirty="0"/>
              <a:t>First steps in preparing a HACCP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203037"/>
            <a:ext cx="2996912" cy="2772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499652"/>
            <a:ext cx="2231329" cy="475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9860" y="5054605"/>
            <a:ext cx="1780186" cy="89009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0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60"/>
    </mc:Choice>
    <mc:Fallback xmlns="">
      <p:transition spd="slow" advTm="13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/>
              <a:t>Pre-requisites to HACCP.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en-GB" sz="2600" dirty="0"/>
              <a:t>Before starting a HACCP study you should consider the “pre-requisites”.</a:t>
            </a:r>
            <a:endParaRPr lang="en-GB" sz="2200" dirty="0"/>
          </a:p>
          <a:p>
            <a:pPr lvl="1" eaLnBrk="1" hangingPunct="1"/>
            <a:endParaRPr lang="en-GB" sz="2200" dirty="0"/>
          </a:p>
          <a:p>
            <a:pPr eaLnBrk="1" hangingPunct="1"/>
            <a:r>
              <a:rPr lang="en-US" sz="2600" dirty="0"/>
              <a:t>Pre-requisites provide the basic environment &amp; operating conditions and are essential for a successful HACCP.</a:t>
            </a:r>
          </a:p>
          <a:p>
            <a:pPr eaLnBrk="1" hangingPunct="1"/>
            <a:endParaRPr lang="en-US" sz="2600" dirty="0"/>
          </a:p>
          <a:p>
            <a:pPr eaLnBrk="1" hangingPunct="1"/>
            <a:r>
              <a:rPr lang="en-US" sz="2600" dirty="0"/>
              <a:t>Prerequisites can be based on:</a:t>
            </a:r>
          </a:p>
          <a:p>
            <a:pPr lvl="1" eaLnBrk="1" hangingPunct="1"/>
            <a:r>
              <a:rPr lang="en-US" sz="2200" dirty="0"/>
              <a:t>Legal requirements </a:t>
            </a:r>
          </a:p>
          <a:p>
            <a:pPr lvl="1" eaLnBrk="1" hangingPunct="1"/>
            <a:r>
              <a:rPr lang="en-US" sz="2200" dirty="0"/>
              <a:t>Good Hygiene Practice</a:t>
            </a:r>
          </a:p>
          <a:p>
            <a:pPr lvl="1" eaLnBrk="1" hangingPunct="1"/>
            <a:r>
              <a:rPr lang="en-US" sz="2200" dirty="0"/>
              <a:t>Good Manufacturing Practice</a:t>
            </a:r>
          </a:p>
          <a:p>
            <a:pPr lvl="1" eaLnBrk="1" hangingPunct="1"/>
            <a:r>
              <a:rPr lang="en-US" sz="2200" dirty="0"/>
              <a:t>Codex Alimentarius General Principles</a:t>
            </a:r>
            <a:endParaRPr lang="en-GB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0" y="5232324"/>
            <a:ext cx="1780186" cy="89009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17"/>
    </mc:Choice>
    <mc:Fallback xmlns="">
      <p:transition spd="slow" advTm="53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Examples of pre-requisites</a:t>
            </a:r>
            <a:endParaRPr lang="en-GB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22960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600" dirty="0"/>
              <a:t>Pre-requisite issues include: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200" dirty="0"/>
              <a:t>Layout and design of food premises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200" dirty="0"/>
              <a:t>Structure and condition of food premises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200" dirty="0"/>
              <a:t>Food allergen control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200" dirty="0"/>
              <a:t>Supplier control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200" dirty="0"/>
              <a:t>Storage and transport 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200" dirty="0"/>
              <a:t>Equipment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200" dirty="0"/>
              <a:t>Personal hygiene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200" dirty="0"/>
              <a:t>Temperature control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200" dirty="0"/>
              <a:t>Training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200" dirty="0"/>
              <a:t>Cleaning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200" dirty="0"/>
              <a:t>Pest control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200" dirty="0"/>
              <a:t>Waste control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200" dirty="0"/>
              <a:t>Product withdrawal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8" y="5157192"/>
            <a:ext cx="1780186" cy="8900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320" y="2924944"/>
            <a:ext cx="3038636" cy="201622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02"/>
    </mc:Choice>
    <mc:Fallback xmlns="">
      <p:transition spd="slow" advTm="79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Pre-requisite programmes (PRPs)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30725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Relationship between PRP and HACCP</a:t>
            </a:r>
          </a:p>
          <a:p>
            <a:r>
              <a:rPr lang="en-GB" sz="1200" dirty="0"/>
              <a:t>Source: Commission Notice (2016/C 278/01) on the implementation of food safety management systems covering prerequisite programs (PRPs) and procedures based on the HACCP principles, including the facilitation/flexibility of the implementation in certain food businesses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7484224" cy="403244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37"/>
    </mc:Choice>
    <mc:Fallback xmlns="">
      <p:transition spd="slow" advTm="32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How to use this presentation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39513"/>
            <a:ext cx="8229600" cy="4530725"/>
          </a:xfrm>
        </p:spPr>
        <p:txBody>
          <a:bodyPr/>
          <a:lstStyle/>
          <a:p>
            <a:pPr eaLnBrk="1" hangingPunct="1"/>
            <a:r>
              <a:rPr lang="en-US" dirty="0"/>
              <a:t>Click on the “Slide show” tab and select “Play from current slide”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438" y="5219624"/>
            <a:ext cx="1780186" cy="890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96" y="5532474"/>
            <a:ext cx="2231329" cy="475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52362" b="50000"/>
          <a:stretch/>
        </p:blipFill>
        <p:spPr>
          <a:xfrm>
            <a:off x="2394011" y="2495582"/>
            <a:ext cx="4613925" cy="2724042"/>
          </a:xfrm>
          <a:prstGeom prst="rect">
            <a:avLst/>
          </a:prstGeom>
        </p:spPr>
      </p:pic>
      <p:sp>
        <p:nvSpPr>
          <p:cNvPr id="6" name="Arrow: Right 5"/>
          <p:cNvSpPr/>
          <p:nvPr/>
        </p:nvSpPr>
        <p:spPr>
          <a:xfrm>
            <a:off x="1259632" y="3068960"/>
            <a:ext cx="1584000" cy="10800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Operational Prerequisite Programmes(OPRPs)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Pre-requisites that are </a:t>
            </a:r>
            <a:r>
              <a:rPr lang="en-GB" dirty="0">
                <a:solidFill>
                  <a:srgbClr val="FF0000"/>
                </a:solidFill>
              </a:rPr>
              <a:t>essential </a:t>
            </a:r>
            <a:r>
              <a:rPr lang="en-GB" dirty="0"/>
              <a:t>to food safety.</a:t>
            </a:r>
          </a:p>
          <a:p>
            <a:pPr lvl="1"/>
            <a:r>
              <a:rPr lang="en-GB" dirty="0"/>
              <a:t>For example disinfection forms part of a PRP.</a:t>
            </a:r>
          </a:p>
          <a:p>
            <a:pPr lvl="1"/>
            <a:r>
              <a:rPr lang="en-GB" dirty="0"/>
              <a:t>Where disinfection of equipment</a:t>
            </a:r>
          </a:p>
          <a:p>
            <a:pPr lvl="2"/>
            <a:r>
              <a:rPr lang="en-GB" dirty="0"/>
              <a:t>Essential to food safety </a:t>
            </a:r>
            <a:r>
              <a:rPr lang="en-GB" dirty="0">
                <a:solidFill>
                  <a:srgbClr val="FF0000"/>
                </a:solidFill>
              </a:rPr>
              <a:t>and</a:t>
            </a:r>
            <a:r>
              <a:rPr lang="en-GB" dirty="0"/>
              <a:t>;</a:t>
            </a:r>
          </a:p>
          <a:p>
            <a:pPr lvl="2"/>
            <a:r>
              <a:rPr lang="en-GB" dirty="0"/>
              <a:t>Hazard not removed by a subsequent step.</a:t>
            </a:r>
          </a:p>
          <a:p>
            <a:pPr lvl="2"/>
            <a:r>
              <a:rPr lang="en-GB" dirty="0"/>
              <a:t>This will be an OPRP.</a:t>
            </a:r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5445224"/>
            <a:ext cx="2231329" cy="475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5157192"/>
            <a:ext cx="1780186" cy="89009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8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36"/>
    </mc:Choice>
    <mc:Fallback xmlns="">
      <p:transition spd="slow" advTm="41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Preparing a HACCP – First Steps</a:t>
            </a: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type="dgm" idx="1"/>
            <p:extLst>
              <p:ext uri="{D42A27DB-BD31-4B8C-83A1-F6EECF244321}">
                <p14:modId xmlns:p14="http://schemas.microsoft.com/office/powerpoint/2010/main" val="632704796"/>
              </p:ext>
            </p:extLst>
          </p:nvPr>
        </p:nvGraphicFramePr>
        <p:xfrm>
          <a:off x="2987824" y="1253507"/>
          <a:ext cx="2940050" cy="471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MS Org Chart" r:id="rId6" imgW="2552400" imgH="4095720" progId="">
                  <p:embed followColorScheme="full"/>
                </p:oleObj>
              </mc:Choice>
              <mc:Fallback>
                <p:oleObj name="MS Org Chart" r:id="rId6" imgW="2552400" imgH="4095720" progId="">
                  <p:embed followColorScheme="full"/>
                  <p:pic>
                    <p:nvPicPr>
                      <p:cNvPr id="102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1253507"/>
                        <a:ext cx="2940050" cy="4716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240" y="5085184"/>
            <a:ext cx="1780186" cy="890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479199"/>
            <a:ext cx="2231329" cy="47552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78"/>
    </mc:Choice>
    <mc:Fallback xmlns="">
      <p:transition spd="slow" advTm="131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Seven Principles of HACCP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4793602"/>
            <a:ext cx="1780186" cy="89009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08" y="5266025"/>
            <a:ext cx="2231329" cy="475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59" y="2318525"/>
            <a:ext cx="3096344" cy="247507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1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2"/>
    </mc:Choice>
    <mc:Fallback xmlns="">
      <p:transition spd="slow" advTm="6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Codex seven principles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4004" y="1124744"/>
            <a:ext cx="8839200" cy="4679950"/>
          </a:xfrm>
        </p:spPr>
        <p:txBody>
          <a:bodyPr/>
          <a:lstStyle/>
          <a:p>
            <a:pPr eaLnBrk="1" hangingPunct="1"/>
            <a:r>
              <a:rPr lang="en-US" altLang="en-US" dirty="0"/>
              <a:t>Conduct a </a:t>
            </a:r>
            <a:r>
              <a:rPr lang="en-US" altLang="en-US" dirty="0">
                <a:solidFill>
                  <a:srgbClr val="FF0000"/>
                </a:solidFill>
              </a:rPr>
              <a:t>Hazard Analysis</a:t>
            </a:r>
          </a:p>
          <a:p>
            <a:pPr eaLnBrk="1" hangingPunct="1"/>
            <a:r>
              <a:rPr lang="en-US" altLang="en-US" dirty="0"/>
              <a:t>Determine the </a:t>
            </a:r>
            <a:r>
              <a:rPr lang="en-US" altLang="en-US" dirty="0">
                <a:solidFill>
                  <a:srgbClr val="FF0000"/>
                </a:solidFill>
              </a:rPr>
              <a:t>Critical Control Points</a:t>
            </a:r>
          </a:p>
          <a:p>
            <a:pPr eaLnBrk="1" hangingPunct="1"/>
            <a:r>
              <a:rPr lang="en-US" altLang="en-US" dirty="0"/>
              <a:t>Establish </a:t>
            </a:r>
            <a:r>
              <a:rPr lang="en-US" altLang="en-US" dirty="0">
                <a:solidFill>
                  <a:srgbClr val="FF0000"/>
                </a:solidFill>
              </a:rPr>
              <a:t>Critical Limits</a:t>
            </a:r>
          </a:p>
          <a:p>
            <a:pPr eaLnBrk="1" hangingPunct="1"/>
            <a:r>
              <a:rPr lang="en-US" altLang="en-US" dirty="0"/>
              <a:t>Establish </a:t>
            </a:r>
            <a:r>
              <a:rPr lang="en-US" altLang="en-US" dirty="0">
                <a:solidFill>
                  <a:srgbClr val="FF0000"/>
                </a:solidFill>
              </a:rPr>
              <a:t>monitoring procedures</a:t>
            </a:r>
          </a:p>
          <a:p>
            <a:pPr eaLnBrk="1" hangingPunct="1"/>
            <a:r>
              <a:rPr lang="en-US" altLang="en-US" dirty="0"/>
              <a:t>Establish </a:t>
            </a:r>
            <a:r>
              <a:rPr lang="en-US" altLang="en-US" dirty="0">
                <a:solidFill>
                  <a:srgbClr val="FF0000"/>
                </a:solidFill>
              </a:rPr>
              <a:t>corrective actions</a:t>
            </a:r>
          </a:p>
          <a:p>
            <a:pPr eaLnBrk="1" hangingPunct="1"/>
            <a:r>
              <a:rPr lang="en-US" altLang="en-US" dirty="0"/>
              <a:t>Establish </a:t>
            </a:r>
            <a:r>
              <a:rPr lang="en-US" altLang="en-US" dirty="0">
                <a:solidFill>
                  <a:srgbClr val="FF0000"/>
                </a:solidFill>
              </a:rPr>
              <a:t>verification</a:t>
            </a:r>
            <a:r>
              <a:rPr lang="en-US" altLang="en-US" dirty="0"/>
              <a:t> procedures</a:t>
            </a:r>
          </a:p>
          <a:p>
            <a:pPr eaLnBrk="1" hangingPunct="1"/>
            <a:r>
              <a:rPr lang="en-US" altLang="en-US" dirty="0"/>
              <a:t>Establish </a:t>
            </a:r>
            <a:r>
              <a:rPr lang="en-US" altLang="en-US" dirty="0">
                <a:solidFill>
                  <a:srgbClr val="FF0000"/>
                </a:solidFill>
              </a:rPr>
              <a:t>record keeping and documentation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5136454"/>
            <a:ext cx="1780186" cy="890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508345"/>
            <a:ext cx="2231329" cy="47552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1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60"/>
    </mc:Choice>
    <mc:Fallback xmlns="">
      <p:transition spd="slow" advTm="40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35843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Principle 1</a:t>
            </a:r>
            <a:br>
              <a:rPr lang="en-GB" altLang="en-US"/>
            </a:br>
            <a:r>
              <a:rPr lang="en-GB" altLang="en-US"/>
              <a:t>Conduct a Hazard Analysis</a:t>
            </a:r>
            <a:endParaRPr lang="en-US" altLang="en-US"/>
          </a:p>
        </p:txBody>
      </p:sp>
      <p:pic>
        <p:nvPicPr>
          <p:cNvPr id="3584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4724400"/>
            <a:ext cx="1779587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5190384"/>
            <a:ext cx="2231329" cy="47552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4"/>
    </mc:Choice>
    <mc:Fallback xmlns="">
      <p:transition spd="slow" advTm="5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Principle 1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 dirty="0"/>
              <a:t>Conduct a Hazard Analysis</a:t>
            </a:r>
          </a:p>
          <a:p>
            <a:pPr eaLnBrk="1" hangingPunct="1"/>
            <a:r>
              <a:rPr lang="en-US" b="1" i="1" dirty="0"/>
              <a:t>Two stage process:</a:t>
            </a:r>
          </a:p>
          <a:p>
            <a:pPr marL="858837" lvl="1" indent="-514350" eaLnBrk="1" hangingPunct="1">
              <a:buFont typeface="+mj-lt"/>
              <a:buAutoNum type="arabicPeriod"/>
            </a:pPr>
            <a:r>
              <a:rPr lang="en-US" dirty="0"/>
              <a:t>Identify </a:t>
            </a:r>
            <a:r>
              <a:rPr lang="en-US" dirty="0">
                <a:solidFill>
                  <a:srgbClr val="FF0000"/>
                </a:solidFill>
              </a:rPr>
              <a:t>significant</a:t>
            </a:r>
            <a:r>
              <a:rPr lang="en-US" dirty="0"/>
              <a:t> hazards that are:</a:t>
            </a:r>
          </a:p>
          <a:p>
            <a:pPr lvl="2" eaLnBrk="1" hangingPunct="1"/>
            <a:r>
              <a:rPr lang="en-US" dirty="0"/>
              <a:t>Reasonably likely to occur</a:t>
            </a:r>
          </a:p>
          <a:p>
            <a:pPr lvl="2" eaLnBrk="1" hangingPunct="1"/>
            <a:r>
              <a:rPr lang="en-US" dirty="0"/>
              <a:t>Likely to cause illness/injury if not controlled</a:t>
            </a:r>
          </a:p>
          <a:p>
            <a:pPr marL="858837" lvl="1" indent="-514350" eaLnBrk="1" hangingPunct="1">
              <a:buFont typeface="+mj-lt"/>
              <a:buAutoNum type="arabicPeriod"/>
            </a:pPr>
            <a:r>
              <a:rPr lang="en-US" dirty="0"/>
              <a:t>Identify appropriate control measures for each significant hazard.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4248" y="5085184"/>
            <a:ext cx="1780186" cy="890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484507"/>
            <a:ext cx="2231329" cy="47552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03"/>
    </mc:Choice>
    <mc:Fallback xmlns="">
      <p:transition spd="slow" advTm="25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Principle 1: In practice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8857" y="1159378"/>
            <a:ext cx="8229600" cy="4530725"/>
          </a:xfrm>
        </p:spPr>
        <p:txBody>
          <a:bodyPr/>
          <a:lstStyle/>
          <a:p>
            <a:pPr eaLnBrk="1" hangingPunct="1"/>
            <a:r>
              <a:rPr lang="en-US" altLang="en-US" dirty="0"/>
              <a:t>Evaluation of hazards </a:t>
            </a:r>
          </a:p>
          <a:p>
            <a:pPr lvl="2" eaLnBrk="1" hangingPunct="1"/>
            <a:r>
              <a:rPr lang="en-US" altLang="en-US" dirty="0"/>
              <a:t>Hazards are quantified in terms of:</a:t>
            </a:r>
          </a:p>
          <a:p>
            <a:pPr lvl="3" eaLnBrk="1" hangingPunct="1"/>
            <a:r>
              <a:rPr lang="en-US" altLang="en-US" dirty="0"/>
              <a:t>Severity (Effect)</a:t>
            </a:r>
          </a:p>
          <a:p>
            <a:pPr lvl="3" eaLnBrk="1" hangingPunct="1"/>
            <a:r>
              <a:rPr lang="en-US" altLang="en-US" dirty="0"/>
              <a:t>Likely occurrence (</a:t>
            </a:r>
            <a:r>
              <a:rPr lang="en-US" altLang="en-US" dirty="0" err="1"/>
              <a:t>Probabiity</a:t>
            </a:r>
            <a:r>
              <a:rPr lang="en-US" altLang="en-US" dirty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46" y="2924944"/>
            <a:ext cx="7937534" cy="309634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3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807"/>
    </mc:Choice>
    <mc:Fallback xmlns="">
      <p:transition spd="slow" advTm="183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Principle 1: In practice</a:t>
            </a:r>
            <a:endParaRPr lang="en-US" altLang="en-US"/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All </a:t>
            </a:r>
            <a:r>
              <a:rPr lang="en-GB" altLang="en-US">
                <a:solidFill>
                  <a:srgbClr val="FF0000"/>
                </a:solidFill>
              </a:rPr>
              <a:t>significant</a:t>
            </a:r>
            <a:r>
              <a:rPr lang="en-GB" altLang="en-US"/>
              <a:t> hazards should have been identified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Controls identified for each of these hazards</a:t>
            </a:r>
            <a:endParaRPr lang="en-US" altLang="en-US"/>
          </a:p>
        </p:txBody>
      </p:sp>
      <p:pic>
        <p:nvPicPr>
          <p:cNvPr id="4608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3" y="5084763"/>
            <a:ext cx="1779587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725" y="5474273"/>
            <a:ext cx="2236788" cy="47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3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62"/>
    </mc:Choice>
    <mc:Fallback xmlns="">
      <p:transition spd="slow" advTm="25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Principle 2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866312" cy="4171602"/>
          </a:xfrm>
        </p:spPr>
        <p:txBody>
          <a:bodyPr/>
          <a:lstStyle/>
          <a:p>
            <a:pPr eaLnBrk="1" hangingPunct="1"/>
            <a:r>
              <a:rPr lang="en-US" b="1" i="1" dirty="0"/>
              <a:t>Determine Critical Control Points (CCPs)</a:t>
            </a:r>
          </a:p>
          <a:p>
            <a:pPr lvl="1" eaLnBrk="1" hangingPunct="1"/>
            <a:r>
              <a:rPr lang="en-US" dirty="0"/>
              <a:t>CCP = Step where: </a:t>
            </a:r>
          </a:p>
          <a:p>
            <a:pPr lvl="2" eaLnBrk="1" hangingPunct="1"/>
            <a:r>
              <a:rPr lang="en-US" dirty="0"/>
              <a:t>Control can be applied and is</a:t>
            </a:r>
          </a:p>
          <a:p>
            <a:pPr lvl="2" eaLnBrk="1" hangingPunct="1"/>
            <a:r>
              <a:rPr lang="en-US" dirty="0"/>
              <a:t>Essential to prevent, eliminate or reduce hazard to an acceptable level.</a:t>
            </a:r>
          </a:p>
          <a:p>
            <a:pPr lvl="1" eaLnBrk="1" hangingPunct="1"/>
            <a:r>
              <a:rPr lang="en-US" dirty="0"/>
              <a:t>Correct identification of CCPs essential</a:t>
            </a:r>
          </a:p>
          <a:p>
            <a:pPr lvl="2" eaLnBrk="1" hangingPunct="1"/>
            <a:r>
              <a:rPr lang="en-US" dirty="0"/>
              <a:t>Decision trees can be used.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2582" y="5144193"/>
            <a:ext cx="1780186" cy="890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460466"/>
            <a:ext cx="2231329" cy="47552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8"/>
    </mc:Choice>
    <mc:Fallback xmlns="">
      <p:transition spd="slow" advTm="21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825" y="0"/>
            <a:ext cx="5146239" cy="675042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2080" y="1052736"/>
            <a:ext cx="3456384" cy="4242693"/>
          </a:xfrm>
        </p:spPr>
        <p:txBody>
          <a:bodyPr/>
          <a:lstStyle/>
          <a:p>
            <a:r>
              <a:rPr lang="en-GB" dirty="0"/>
              <a:t>Simplified decision tree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3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93"/>
    </mc:Choice>
    <mc:Fallback xmlns="">
      <p:transition spd="slow" advTm="73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use the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slides are narrated by Dr Andy Bowles from ABC Food Law.</a:t>
            </a:r>
          </a:p>
          <a:p>
            <a:r>
              <a:rPr lang="en-GB" dirty="0"/>
              <a:t>Please ensure that you have the sound turned up on your computer!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5445224"/>
            <a:ext cx="2231329" cy="475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5030660"/>
            <a:ext cx="1780186" cy="89009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4"/>
    </mc:Choice>
    <mc:Fallback xmlns="">
      <p:transition spd="slow" advTm="10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8" y="5229200"/>
            <a:ext cx="1780186" cy="89009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22109" y="0"/>
            <a:ext cx="4909931" cy="6753836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004048" y="548680"/>
            <a:ext cx="4038600" cy="4530725"/>
          </a:xfrm>
        </p:spPr>
        <p:txBody>
          <a:bodyPr/>
          <a:lstStyle/>
          <a:p>
            <a:r>
              <a:rPr lang="en-GB" sz="2000" dirty="0"/>
              <a:t>Logical approach required:</a:t>
            </a:r>
          </a:p>
          <a:p>
            <a:pPr lvl="1"/>
            <a:r>
              <a:rPr lang="en-GB" sz="1600" dirty="0"/>
              <a:t>Decision trees often used (but not essential)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Example of a decision tree</a:t>
            </a:r>
          </a:p>
          <a:p>
            <a:endParaRPr lang="en-GB" sz="2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15"/>
    </mc:Choice>
    <mc:Fallback xmlns="">
      <p:transition spd="slow" advTm="95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Principle 3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287" y="1268760"/>
            <a:ext cx="8229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i="1" dirty="0"/>
              <a:t>Establish Critical Limits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Critical limits separate acceptability from unacceptability.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Max/min values at which a parameter must be controlled at a CCP to control hazard.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Critical limits can be based on: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pH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Water activity a</a:t>
            </a:r>
            <a:r>
              <a:rPr lang="en-US" sz="1000" dirty="0"/>
              <a:t>w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Temperature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Time </a:t>
            </a:r>
            <a:r>
              <a:rPr lang="en-US" dirty="0" err="1"/>
              <a:t>etc</a:t>
            </a:r>
            <a:endParaRPr lang="en-US" dirty="0"/>
          </a:p>
          <a:p>
            <a:pPr marL="671512" lvl="2" indent="0" eaLnBrk="1" hangingPunct="1">
              <a:lnSpc>
                <a:spcPct val="90000"/>
              </a:lnSpc>
              <a:buNone/>
            </a:pPr>
            <a:endParaRPr lang="en-US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8" y="5157192"/>
            <a:ext cx="1780186" cy="8900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32615"/>
            <a:ext cx="2231329" cy="47552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79"/>
    </mc:Choice>
    <mc:Fallback xmlns="">
      <p:transition spd="slow" advTm="33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Principle 4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0525" y="1196752"/>
            <a:ext cx="836295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i="1" dirty="0"/>
              <a:t>Establish Monitoring Procedures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Planned sequence of: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Observations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Measurements</a:t>
            </a:r>
          </a:p>
          <a:p>
            <a:pPr marL="671512" lvl="2" indent="0" eaLnBrk="1" hangingPunct="1">
              <a:lnSpc>
                <a:spcPct val="90000"/>
              </a:lnSpc>
              <a:buNone/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Effective monitoring involves trend analysis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Intervention before loss of control occurs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5604482"/>
            <a:ext cx="2231329" cy="475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240" y="5205159"/>
            <a:ext cx="1780186" cy="8900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089025"/>
            <a:ext cx="2376264" cy="200886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45"/>
    </mc:Choice>
    <mc:Fallback xmlns="">
      <p:transition spd="slow" advTm="22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Principle 4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4968875"/>
          </a:xfrm>
        </p:spPr>
        <p:txBody>
          <a:bodyPr/>
          <a:lstStyle/>
          <a:p>
            <a:pPr eaLnBrk="1" hangingPunct="1"/>
            <a:r>
              <a:rPr lang="en-US" dirty="0"/>
              <a:t>Monitoring of controls:</a:t>
            </a:r>
          </a:p>
          <a:p>
            <a:pPr lvl="1" eaLnBrk="1" hangingPunct="1"/>
            <a:r>
              <a:rPr lang="en-US" dirty="0"/>
              <a:t>Only required at critical points</a:t>
            </a:r>
          </a:p>
          <a:p>
            <a:pPr lvl="1" eaLnBrk="1" hangingPunct="1"/>
            <a:r>
              <a:rPr lang="en-US" dirty="0"/>
              <a:t>Frequency depends on:</a:t>
            </a:r>
          </a:p>
          <a:p>
            <a:pPr lvl="2" eaLnBrk="1" hangingPunct="1"/>
            <a:r>
              <a:rPr lang="en-US" dirty="0"/>
              <a:t>Nature of product </a:t>
            </a:r>
            <a:r>
              <a:rPr lang="en-US" dirty="0" err="1"/>
              <a:t>ie</a:t>
            </a:r>
            <a:r>
              <a:rPr lang="en-US" dirty="0"/>
              <a:t> uniform size</a:t>
            </a:r>
          </a:p>
          <a:p>
            <a:pPr lvl="2" eaLnBrk="1" hangingPunct="1"/>
            <a:r>
              <a:rPr lang="en-US" dirty="0"/>
              <a:t>Nature of process </a:t>
            </a:r>
            <a:r>
              <a:rPr lang="en-US" dirty="0" err="1"/>
              <a:t>ie</a:t>
            </a:r>
            <a:r>
              <a:rPr lang="en-US" dirty="0"/>
              <a:t> automated/manual</a:t>
            </a:r>
          </a:p>
          <a:p>
            <a:pPr lvl="2" eaLnBrk="1" hangingPunct="1"/>
            <a:r>
              <a:rPr lang="en-US" dirty="0"/>
              <a:t>Nature of production </a:t>
            </a:r>
            <a:r>
              <a:rPr lang="en-US" dirty="0" err="1"/>
              <a:t>ie</a:t>
            </a:r>
            <a:r>
              <a:rPr lang="en-US" dirty="0"/>
              <a:t> batch size </a:t>
            </a:r>
          </a:p>
          <a:p>
            <a:pPr lvl="2" eaLnBrk="1" hangingPunct="1"/>
            <a:r>
              <a:rPr lang="en-US" dirty="0"/>
              <a:t>History of previous checks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6614" y="5085184"/>
            <a:ext cx="1780186" cy="890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20" y="5545472"/>
            <a:ext cx="2231329" cy="47552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07"/>
    </mc:Choice>
    <mc:Fallback xmlns="">
      <p:transition spd="slow" advTm="53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Principle 5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8247" y="1196752"/>
            <a:ext cx="8785225" cy="4530725"/>
          </a:xfrm>
        </p:spPr>
        <p:txBody>
          <a:bodyPr/>
          <a:lstStyle/>
          <a:p>
            <a:pPr eaLnBrk="1" hangingPunct="1"/>
            <a:r>
              <a:rPr lang="en-US" b="1" i="1" dirty="0"/>
              <a:t>Establish Corrective Actions</a:t>
            </a:r>
            <a:endParaRPr lang="en-US" i="1" dirty="0"/>
          </a:p>
          <a:p>
            <a:pPr lvl="1" eaLnBrk="1" hangingPunct="1"/>
            <a:r>
              <a:rPr lang="en-US" dirty="0"/>
              <a:t>Essential when deviation from critical limits occurs</a:t>
            </a:r>
          </a:p>
          <a:p>
            <a:pPr marL="344487" lvl="1" indent="0" eaLnBrk="1" hangingPunct="1">
              <a:buNone/>
            </a:pPr>
            <a:endParaRPr lang="en-US" dirty="0"/>
          </a:p>
          <a:p>
            <a:pPr eaLnBrk="1" hangingPunct="1"/>
            <a:r>
              <a:rPr lang="en-US" dirty="0"/>
              <a:t>HACCP plan should identify:</a:t>
            </a:r>
          </a:p>
          <a:p>
            <a:pPr lvl="1" eaLnBrk="1" hangingPunct="1"/>
            <a:r>
              <a:rPr lang="en-US" dirty="0"/>
              <a:t>Action required when deviation occurs</a:t>
            </a:r>
          </a:p>
          <a:p>
            <a:pPr lvl="2" eaLnBrk="1" hangingPunct="1"/>
            <a:r>
              <a:rPr lang="en-US" dirty="0"/>
              <a:t>Including investigation of cause</a:t>
            </a:r>
          </a:p>
          <a:p>
            <a:pPr lvl="1" eaLnBrk="1" hangingPunct="1"/>
            <a:r>
              <a:rPr lang="en-US" dirty="0"/>
              <a:t>Who is responsible for implementing corrective action</a:t>
            </a:r>
          </a:p>
          <a:p>
            <a:pPr lvl="1" eaLnBrk="1" hangingPunct="1"/>
            <a:r>
              <a:rPr lang="en-US" dirty="0"/>
              <a:t>What records should be made</a:t>
            </a:r>
          </a:p>
          <a:p>
            <a:pPr lvl="1" eaLnBrk="1" hangingPunct="1"/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0" y="5157192"/>
            <a:ext cx="1780186" cy="890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4" y="5581659"/>
            <a:ext cx="2231329" cy="47552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05"/>
    </mc:Choice>
    <mc:Fallback xmlns="">
      <p:transition spd="slow" advTm="63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Principle 6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2735" y="1196752"/>
            <a:ext cx="8229600" cy="4530725"/>
          </a:xfrm>
        </p:spPr>
        <p:txBody>
          <a:bodyPr/>
          <a:lstStyle/>
          <a:p>
            <a:pPr eaLnBrk="1" hangingPunct="1"/>
            <a:r>
              <a:rPr lang="en-US" b="1" i="1" dirty="0"/>
              <a:t>Establish Verification Procedures</a:t>
            </a:r>
          </a:p>
          <a:p>
            <a:pPr eaLnBrk="1" hangingPunct="1"/>
            <a:r>
              <a:rPr lang="en-US" dirty="0"/>
              <a:t>Checks that HACCP is fit for purpose</a:t>
            </a:r>
          </a:p>
          <a:p>
            <a:pPr eaLnBrk="1" hangingPunct="1"/>
            <a:r>
              <a:rPr lang="en-US" dirty="0"/>
              <a:t>Validation</a:t>
            </a:r>
          </a:p>
          <a:p>
            <a:pPr lvl="1" eaLnBrk="1" hangingPunct="1"/>
            <a:r>
              <a:rPr lang="en-US" dirty="0"/>
              <a:t>Ensure that all controls are scientifically sound</a:t>
            </a:r>
          </a:p>
          <a:p>
            <a:pPr eaLnBrk="1" hangingPunct="1"/>
            <a:r>
              <a:rPr lang="en-US" dirty="0"/>
              <a:t>Verification that system works as expected.</a:t>
            </a:r>
          </a:p>
          <a:p>
            <a:pPr eaLnBrk="1" hangingPunct="1"/>
            <a:r>
              <a:rPr lang="en-US" dirty="0"/>
              <a:t>Calibration details</a:t>
            </a:r>
          </a:p>
          <a:p>
            <a:pPr eaLnBrk="1" hangingPunct="1"/>
            <a:r>
              <a:rPr lang="en-US" dirty="0"/>
              <a:t>Additional verification (Review) required:</a:t>
            </a:r>
          </a:p>
          <a:p>
            <a:pPr lvl="1" eaLnBrk="1" hangingPunct="1"/>
            <a:r>
              <a:rPr lang="en-US" dirty="0"/>
              <a:t>For new products</a:t>
            </a:r>
          </a:p>
          <a:p>
            <a:pPr lvl="1" eaLnBrk="1" hangingPunct="1"/>
            <a:r>
              <a:rPr lang="en-US" dirty="0"/>
              <a:t>where new hazards identified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7098" y="5157192"/>
            <a:ext cx="1780186" cy="89009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58"/>
    </mc:Choice>
    <mc:Fallback xmlns="">
      <p:transition spd="slow" advTm="71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Principle 7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24744"/>
            <a:ext cx="8229600" cy="4530725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b="1" i="1" dirty="0"/>
              <a:t>Establish Documentation</a:t>
            </a:r>
          </a:p>
          <a:p>
            <a:pPr marL="0" indent="0" eaLnBrk="1" hangingPunct="1">
              <a:buNone/>
            </a:pPr>
            <a:endParaRPr lang="en-US" i="1" dirty="0"/>
          </a:p>
          <a:p>
            <a:pPr eaLnBrk="1" hangingPunct="1"/>
            <a:r>
              <a:rPr lang="en-US" dirty="0"/>
              <a:t>Should include:</a:t>
            </a:r>
          </a:p>
          <a:p>
            <a:pPr lvl="1" eaLnBrk="1" hangingPunct="1"/>
            <a:r>
              <a:rPr lang="en-US" dirty="0"/>
              <a:t>Summary of hazard analysis</a:t>
            </a:r>
          </a:p>
          <a:p>
            <a:pPr lvl="1" eaLnBrk="1" hangingPunct="1"/>
            <a:r>
              <a:rPr lang="en-US" dirty="0"/>
              <a:t>Rationale in hazard identification</a:t>
            </a:r>
          </a:p>
          <a:p>
            <a:pPr lvl="1" eaLnBrk="1" hangingPunct="1"/>
            <a:r>
              <a:rPr lang="en-US" dirty="0"/>
              <a:t>HACCP team/responsibilities</a:t>
            </a:r>
          </a:p>
          <a:p>
            <a:pPr lvl="1" eaLnBrk="1" hangingPunct="1"/>
            <a:r>
              <a:rPr lang="en-US" dirty="0"/>
              <a:t>Description of food, distribution etc</a:t>
            </a:r>
          </a:p>
          <a:p>
            <a:pPr lvl="1" eaLnBrk="1" hangingPunct="1"/>
            <a:r>
              <a:rPr lang="en-US" dirty="0"/>
              <a:t>Verified flow diagram</a:t>
            </a:r>
          </a:p>
          <a:p>
            <a:pPr lvl="1" eaLnBrk="1" hangingPunct="1"/>
            <a:r>
              <a:rPr lang="en-US" dirty="0"/>
              <a:t>HACCP plan diagram</a:t>
            </a:r>
          </a:p>
          <a:p>
            <a:pPr marL="344487" lvl="1" indent="0" eaLnBrk="1" hangingPunct="1">
              <a:buNone/>
            </a:pPr>
            <a:endParaRPr lang="en-US" dirty="0"/>
          </a:p>
          <a:p>
            <a:pPr eaLnBrk="1" hangingPunct="1"/>
            <a:r>
              <a:rPr lang="en-US" dirty="0"/>
              <a:t>Purpose of documentation</a:t>
            </a:r>
          </a:p>
          <a:p>
            <a:pPr lvl="1" eaLnBrk="1" hangingPunct="1"/>
            <a:r>
              <a:rPr lang="en-US" dirty="0"/>
              <a:t>To ensure effective implementation</a:t>
            </a:r>
          </a:p>
          <a:p>
            <a:pPr marL="0" indent="0" eaLnBrk="1" hangingPunct="1">
              <a:buNone/>
            </a:pP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232" y="5085184"/>
            <a:ext cx="1780186" cy="890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68" y="5516234"/>
            <a:ext cx="2231329" cy="475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619917"/>
            <a:ext cx="2016224" cy="300303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29"/>
    </mc:Choice>
    <mc:Fallback xmlns="">
      <p:transition spd="slow" advTm="50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Summary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68760"/>
            <a:ext cx="8839200" cy="467995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en-US" dirty="0"/>
              <a:t>HACCP is a food safety management system</a:t>
            </a:r>
          </a:p>
          <a:p>
            <a:pPr eaLnBrk="1" hangingPunct="1"/>
            <a:r>
              <a:rPr lang="en-US" altLang="en-US" dirty="0"/>
              <a:t>Prerequisites are essential </a:t>
            </a:r>
          </a:p>
          <a:p>
            <a:pPr eaLnBrk="1" hangingPunct="1"/>
            <a:r>
              <a:rPr lang="en-US" altLang="en-US" dirty="0"/>
              <a:t>Careful preparation of HACCP necessary</a:t>
            </a:r>
          </a:p>
          <a:p>
            <a:pPr eaLnBrk="1" hangingPunct="1"/>
            <a:r>
              <a:rPr lang="en-US" altLang="en-US" dirty="0"/>
              <a:t>HACCP involves seven steps(principles)</a:t>
            </a:r>
          </a:p>
          <a:p>
            <a:pPr lvl="1" eaLnBrk="1" hangingPunct="1"/>
            <a:r>
              <a:rPr lang="en-US" altLang="en-US" dirty="0"/>
              <a:t>Conduct hazard analysis</a:t>
            </a:r>
          </a:p>
          <a:p>
            <a:pPr lvl="1" eaLnBrk="1" hangingPunct="1"/>
            <a:r>
              <a:rPr lang="en-US" altLang="en-US" dirty="0"/>
              <a:t>Identify Critical Control Points</a:t>
            </a:r>
          </a:p>
          <a:p>
            <a:pPr lvl="1" eaLnBrk="1" hangingPunct="1"/>
            <a:r>
              <a:rPr lang="en-US" altLang="en-US" dirty="0"/>
              <a:t>Establish Critical Limits</a:t>
            </a:r>
          </a:p>
          <a:p>
            <a:pPr lvl="1" eaLnBrk="1" hangingPunct="1"/>
            <a:r>
              <a:rPr lang="en-US" altLang="en-US" dirty="0"/>
              <a:t>Establish monitoring procedures</a:t>
            </a:r>
          </a:p>
          <a:p>
            <a:pPr lvl="1" eaLnBrk="1" hangingPunct="1"/>
            <a:r>
              <a:rPr lang="en-US" altLang="en-US" dirty="0"/>
              <a:t>Establish corrective actions</a:t>
            </a:r>
          </a:p>
          <a:p>
            <a:pPr lvl="1" eaLnBrk="1" hangingPunct="1"/>
            <a:r>
              <a:rPr lang="en-US" altLang="en-US" dirty="0"/>
              <a:t>Establish verification procedures</a:t>
            </a:r>
          </a:p>
          <a:p>
            <a:pPr lvl="1" eaLnBrk="1" hangingPunct="1"/>
            <a:r>
              <a:rPr lang="en-US" altLang="en-US" dirty="0"/>
              <a:t>Establish documentation</a:t>
            </a:r>
          </a:p>
          <a:p>
            <a:pPr marL="344487" lvl="1" indent="0" eaLnBrk="1" hangingPunct="1">
              <a:buNone/>
            </a:pPr>
            <a:endParaRPr lang="en-US" altLang="en-US" dirty="0"/>
          </a:p>
          <a:p>
            <a:pPr eaLnBrk="1" hangingPunct="1"/>
            <a:r>
              <a:rPr lang="en-US" altLang="en-US" dirty="0" err="1"/>
              <a:t>MyHACCP</a:t>
            </a:r>
            <a:r>
              <a:rPr lang="en-US" altLang="en-US" dirty="0"/>
              <a:t> is a tool to help you achieve the above.</a:t>
            </a:r>
          </a:p>
          <a:p>
            <a:pPr lvl="1" eaLnBrk="1" hangingPunct="1"/>
            <a:endParaRPr lang="en-US" altLang="en-US" dirty="0"/>
          </a:p>
          <a:p>
            <a:pPr lvl="1" eaLnBrk="1" hangingPunct="1"/>
            <a:endParaRPr lang="en-US" altLang="en-US" dirty="0"/>
          </a:p>
          <a:p>
            <a:pPr lvl="1" eaLnBrk="1" hangingPunct="1"/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3789040"/>
            <a:ext cx="1780186" cy="89009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9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024"/>
    </mc:Choice>
    <mc:Fallback xmlns="">
      <p:transition spd="slow" advTm="145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MyHACCP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932" y="1397557"/>
            <a:ext cx="8229600" cy="4530725"/>
          </a:xfrm>
        </p:spPr>
        <p:txBody>
          <a:bodyPr/>
          <a:lstStyle/>
          <a:p>
            <a:r>
              <a:rPr lang="en-GB" dirty="0"/>
              <a:t>This presentation has been designed to help you complete the </a:t>
            </a:r>
            <a:r>
              <a:rPr lang="en-GB" dirty="0" err="1"/>
              <a:t>MyHACCP</a:t>
            </a:r>
            <a:r>
              <a:rPr lang="en-GB" dirty="0"/>
              <a:t> online tool.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690831"/>
            <a:ext cx="6660232" cy="344009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6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7"/>
    </mc:Choice>
    <mc:Fallback xmlns="">
      <p:transition spd="slow" advTm="8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/>
              <a:t>Aims of this presentation	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/>
              <a:t>To provide users of the </a:t>
            </a:r>
            <a:r>
              <a:rPr lang="en-GB" dirty="0" err="1"/>
              <a:t>MyHACCP</a:t>
            </a:r>
            <a:r>
              <a:rPr lang="en-GB" dirty="0"/>
              <a:t> online tool with some background information on HACCP systems.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019896"/>
            <a:ext cx="4599448" cy="2478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3176" y="5021734"/>
            <a:ext cx="1780186" cy="8900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501454"/>
            <a:ext cx="2231329" cy="47552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5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46"/>
    </mc:Choice>
    <mc:Fallback xmlns="">
      <p:transition spd="slow" advTm="12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programme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This presentation is divided into the following sections:</a:t>
            </a:r>
          </a:p>
          <a:p>
            <a:pPr lvl="1"/>
            <a:r>
              <a:rPr lang="en-GB" dirty="0"/>
              <a:t>Introduction to HACCP systems</a:t>
            </a:r>
          </a:p>
          <a:p>
            <a:pPr lvl="1"/>
            <a:r>
              <a:rPr lang="en-GB" dirty="0"/>
              <a:t>Preparing for a HACCP</a:t>
            </a:r>
          </a:p>
          <a:p>
            <a:pPr lvl="1"/>
            <a:r>
              <a:rPr lang="en-GB" dirty="0"/>
              <a:t>The Seven Principles of HACCP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5137776"/>
            <a:ext cx="1780186" cy="8900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544226"/>
            <a:ext cx="2231329" cy="47552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0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86"/>
    </mc:Choice>
    <mc:Fallback xmlns="">
      <p:transition spd="slow" advTm="15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dirty="0"/>
              <a:t>Section 1: Introduction to HACCP systems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4634496"/>
            <a:ext cx="1780186" cy="890093"/>
          </a:xfrm>
          <a:prstGeom prst="rect">
            <a:avLst/>
          </a:prstGeom>
        </p:spPr>
      </p:pic>
      <p:sp>
        <p:nvSpPr>
          <p:cNvPr id="1024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488656"/>
            <a:ext cx="4132727" cy="222733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7"/>
    </mc:Choice>
    <mc:Fallback xmlns="">
      <p:transition spd="slow" advTm="8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35280" cy="1139825"/>
          </a:xfrm>
        </p:spPr>
        <p:txBody>
          <a:bodyPr>
            <a:normAutofit fontScale="90000"/>
          </a:bodyPr>
          <a:lstStyle/>
          <a:p>
            <a:r>
              <a:rPr lang="en-GB" dirty="0"/>
              <a:t>Section 1: Introduction to HACCP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Here we are going to discuss:</a:t>
            </a:r>
          </a:p>
          <a:p>
            <a:pPr lvl="1"/>
            <a:r>
              <a:rPr lang="en-GB" dirty="0"/>
              <a:t>What is HACCP?</a:t>
            </a:r>
          </a:p>
          <a:p>
            <a:pPr lvl="1"/>
            <a:r>
              <a:rPr lang="en-GB" dirty="0"/>
              <a:t>The History of HACCP.</a:t>
            </a:r>
          </a:p>
          <a:p>
            <a:pPr lvl="1"/>
            <a:r>
              <a:rPr lang="en-GB" dirty="0"/>
              <a:t>HACCP and the law.</a:t>
            </a:r>
          </a:p>
          <a:p>
            <a:pPr lvl="1"/>
            <a:r>
              <a:rPr lang="en-GB" dirty="0"/>
              <a:t>Key definitions.</a:t>
            </a:r>
          </a:p>
          <a:p>
            <a:pPr lvl="1"/>
            <a:r>
              <a:rPr lang="en-GB" dirty="0"/>
              <a:t>Principles of HACCP.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5445224"/>
            <a:ext cx="2231329" cy="475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5157192"/>
            <a:ext cx="1780186" cy="890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177147"/>
            <a:ext cx="2713661" cy="271170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2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37"/>
    </mc:Choice>
    <mc:Fallback xmlns="">
      <p:transition spd="slow" advTm="17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HACCP?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HACCP is an acronym for: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H</a:t>
            </a:r>
            <a:r>
              <a:rPr lang="en-GB" dirty="0"/>
              <a:t>azard 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A</a:t>
            </a:r>
            <a:r>
              <a:rPr lang="en-GB" dirty="0"/>
              <a:t>nalysis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C</a:t>
            </a:r>
            <a:r>
              <a:rPr lang="en-GB" dirty="0"/>
              <a:t>ritical 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C</a:t>
            </a:r>
            <a:r>
              <a:rPr lang="en-GB" dirty="0"/>
              <a:t>ontrol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P</a:t>
            </a:r>
            <a:r>
              <a:rPr lang="en-GB" dirty="0"/>
              <a:t>oint</a:t>
            </a:r>
          </a:p>
          <a:p>
            <a:pPr lvl="1"/>
            <a:endParaRPr lang="en-GB" dirty="0"/>
          </a:p>
          <a:p>
            <a:r>
              <a:rPr lang="en-GB" dirty="0"/>
              <a:t>HACCP is a food safety risk assessment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492896"/>
            <a:ext cx="3707904" cy="220369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673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33"/>
    </mc:Choice>
    <mc:Fallback xmlns="">
      <p:transition spd="slow" advTm="3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2|1.6|1.3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18.9|7.3|1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1.3|13|26.5|17|7.9|3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1.8|3.4|2.6|2.9|8.6|2.2|5.6|2.2|7.1|8.4|14.9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9.8|9.5|1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10.4|16.4|1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1|7.2|4.4|11.5|3.4"/>
</p:tagLst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C1AEF916046B459AEF1F8501DE50E8" ma:contentTypeVersion="4" ma:contentTypeDescription="Create a new document." ma:contentTypeScope="" ma:versionID="bfbf7643e112343739e2d0face05bc20">
  <xsd:schema xmlns:xsd="http://www.w3.org/2001/XMLSchema" xmlns:xs="http://www.w3.org/2001/XMLSchema" xmlns:p="http://schemas.microsoft.com/office/2006/metadata/properties" xmlns:ns2="7465e2d9-27c5-4c4f-bb6f-58b2139b2fc4" targetNamespace="http://schemas.microsoft.com/office/2006/metadata/properties" ma:root="true" ma:fieldsID="c7b3acde2c02fa4cfabf4ed3d284fe94" ns2:_="">
    <xsd:import namespace="7465e2d9-27c5-4c4f-bb6f-58b2139b2fc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5e2d9-27c5-4c4f-bb6f-58b2139b2fc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99A37D-ECBA-450F-970C-9BEE6F9E45B5}">
  <ds:schemaRefs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7465e2d9-27c5-4c4f-bb6f-58b2139b2fc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F3F6AF4-2001-4A1F-B0EA-B931123C0A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65e2d9-27c5-4c4f-bb6f-58b2139b2f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A8080FF-8009-4D9D-BB6A-757566FAD0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7226</TotalTime>
  <Words>1065</Words>
  <Application>Microsoft Office PowerPoint</Application>
  <PresentationFormat>On-screen Show (4:3)</PresentationFormat>
  <Paragraphs>239</Paragraphs>
  <Slides>37</Slides>
  <Notes>18</Notes>
  <HiddenSlides>0</HiddenSlides>
  <MMClips>35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Garamond</vt:lpstr>
      <vt:lpstr>Wingdings</vt:lpstr>
      <vt:lpstr>Edge</vt:lpstr>
      <vt:lpstr>1_Edge</vt:lpstr>
      <vt:lpstr>2_Edge</vt:lpstr>
      <vt:lpstr>MS Org Chart</vt:lpstr>
      <vt:lpstr>Introduction to HACCP systems</vt:lpstr>
      <vt:lpstr>How to use this presentation</vt:lpstr>
      <vt:lpstr>How to use the presentation</vt:lpstr>
      <vt:lpstr>MyHACCP</vt:lpstr>
      <vt:lpstr>Aims of this presentation </vt:lpstr>
      <vt:lpstr>The programme</vt:lpstr>
      <vt:lpstr>Section 1: Introduction to HACCP systems</vt:lpstr>
      <vt:lpstr>Section 1: Introduction to HACCP systems</vt:lpstr>
      <vt:lpstr>What is HACCP?</vt:lpstr>
      <vt:lpstr>History of HACCP</vt:lpstr>
      <vt:lpstr>History of HACCP</vt:lpstr>
      <vt:lpstr>HACCP and the law</vt:lpstr>
      <vt:lpstr>Introduction to HACCP</vt:lpstr>
      <vt:lpstr>Introduction to HACCP</vt:lpstr>
      <vt:lpstr>Section 2: Preparing a HACCP</vt:lpstr>
      <vt:lpstr>Section 2: Preparing a HACCP</vt:lpstr>
      <vt:lpstr>Pre-requisites to HACCP.</vt:lpstr>
      <vt:lpstr>Examples of pre-requisites</vt:lpstr>
      <vt:lpstr>Pre-requisite programmes (PRPs)</vt:lpstr>
      <vt:lpstr>Operational Prerequisite Programmes(OPRPs)</vt:lpstr>
      <vt:lpstr>Preparing a HACCP – First Steps</vt:lpstr>
      <vt:lpstr>The Seven Principles of HACCP</vt:lpstr>
      <vt:lpstr>Codex seven principles</vt:lpstr>
      <vt:lpstr>Principle 1 Conduct a Hazard Analysis</vt:lpstr>
      <vt:lpstr>Principle 1</vt:lpstr>
      <vt:lpstr>Principle 1: In practice</vt:lpstr>
      <vt:lpstr>Principle 1: In practice</vt:lpstr>
      <vt:lpstr>Principle 2</vt:lpstr>
      <vt:lpstr>PowerPoint Presentation</vt:lpstr>
      <vt:lpstr>PowerPoint Presentation</vt:lpstr>
      <vt:lpstr>Principle 3</vt:lpstr>
      <vt:lpstr>Principle 4</vt:lpstr>
      <vt:lpstr>Principle 4</vt:lpstr>
      <vt:lpstr>Principle 5</vt:lpstr>
      <vt:lpstr>Principle 6</vt:lpstr>
      <vt:lpstr>Principle 7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Audit of HACCP systems</dc:title>
  <dc:creator>Andy</dc:creator>
  <cp:lastModifiedBy>Lucy Kennedy</cp:lastModifiedBy>
  <cp:revision>271</cp:revision>
  <cp:lastPrinted>2016-04-19T13:47:41Z</cp:lastPrinted>
  <dcterms:created xsi:type="dcterms:W3CDTF">2007-06-28T15:20:23Z</dcterms:created>
  <dcterms:modified xsi:type="dcterms:W3CDTF">2019-02-21T18:03:10Z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0x0101009BC1AEF916046B459AEF1F8501DE50E8</vt:lpwstr>
  </property>
</Properties>
</file>